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24" r:id="rId1"/>
  </p:sldMasterIdLst>
  <p:sldIdLst>
    <p:sldId id="308" r:id="rId2"/>
    <p:sldId id="256" r:id="rId3"/>
    <p:sldId id="291" r:id="rId4"/>
    <p:sldId id="292" r:id="rId5"/>
    <p:sldId id="294" r:id="rId6"/>
    <p:sldId id="295" r:id="rId7"/>
    <p:sldId id="306" r:id="rId8"/>
    <p:sldId id="293" r:id="rId9"/>
    <p:sldId id="274" r:id="rId10"/>
    <p:sldId id="268" r:id="rId11"/>
    <p:sldId id="307" r:id="rId12"/>
    <p:sldId id="304" r:id="rId13"/>
    <p:sldId id="289" r:id="rId14"/>
    <p:sldId id="305" r:id="rId15"/>
    <p:sldId id="296" r:id="rId16"/>
    <p:sldId id="275" r:id="rId17"/>
    <p:sldId id="266" r:id="rId18"/>
    <p:sldId id="299" r:id="rId19"/>
    <p:sldId id="300" r:id="rId20"/>
    <p:sldId id="301" r:id="rId21"/>
    <p:sldId id="271" r:id="rId22"/>
    <p:sldId id="273" r:id="rId23"/>
    <p:sldId id="282" r:id="rId24"/>
    <p:sldId id="287" r:id="rId25"/>
    <p:sldId id="288" r:id="rId26"/>
    <p:sldId id="279" r:id="rId27"/>
    <p:sldId id="290" r:id="rId28"/>
    <p:sldId id="280" r:id="rId29"/>
    <p:sldId id="30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2575"/>
    <a:srgbClr val="B4A1DF"/>
    <a:srgbClr val="BCABD5"/>
    <a:srgbClr val="5B4FBB"/>
    <a:srgbClr val="532476"/>
    <a:srgbClr val="372F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65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0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279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35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4620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242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923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76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693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46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424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122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25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60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9" r:id="rId1"/>
    <p:sldLayoutId id="2147484220" r:id="rId2"/>
    <p:sldLayoutId id="2147484221" r:id="rId3"/>
    <p:sldLayoutId id="2147484222" r:id="rId4"/>
    <p:sldLayoutId id="2147484223" r:id="rId5"/>
    <p:sldLayoutId id="2147484213" r:id="rId6"/>
    <p:sldLayoutId id="2147484218" r:id="rId7"/>
    <p:sldLayoutId id="2147484214" r:id="rId8"/>
    <p:sldLayoutId id="2147484215" r:id="rId9"/>
    <p:sldLayoutId id="2147484216" r:id="rId10"/>
    <p:sldLayoutId id="214748421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virtual-machines/size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rc-support@bath.ac.uk" TargetMode="External"/><Relationship Id="rId2" Type="http://schemas.openxmlformats.org/officeDocument/2006/relationships/hyperlink" Target="https://bath.topdesk.net/tas/public/ssp/content/serviceflow?unid=10effda869b44d45961dd1ce975bf82c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hyperlink" Target="https://forms.office.com/e/rF8rLWbakA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bath.ac.uk/em459/samba_hpc/samba_hpc_access.html" TargetMode="External"/><Relationship Id="rId2" Type="http://schemas.openxmlformats.org/officeDocument/2006/relationships/hyperlink" Target="https://www.bath.ac.uk/corporate-information/training-material-and-courses.bh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ur01.safelinks.protection.outlook.com/?url=https%3A%2F%2Fforms.gle%2FHi4DFJW66VzV6BVz7&amp;data=05%7C02%7Cem459%40bath.ac.uk%7C117201241b9d446a6c1108dcf417bbef%7C377e3d224ea1422db0ad8fcc89406b9e%7C0%7C0%7C638653629982538606%7CUnknown%7CTWFpbGZsb3d8eyJWIjoiMC4wLjAwMDAiLCJQIjoiV2luMzIiLCJBTiI6Ik1haWwiLCJXVCI6Mn0%3D%7C0%7C%7C%7C&amp;sdata=N2vwfOv0fgbo4B%2FufYbKizRBSejxL6OplH9%2FjvYHk7U%3D&amp;reserved=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A25CA-BA3F-FFD6-37F3-D3759D9F0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46702"/>
            <a:ext cx="9922764" cy="129422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Getting started with HPC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F0D34-724B-C513-27A8-F6B018F18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 to nimbus (short version of training by HPC team)</a:t>
            </a:r>
          </a:p>
          <a:p>
            <a:r>
              <a:rPr lang="en-US" dirty="0">
                <a:solidFill>
                  <a:schemeClr val="bg1"/>
                </a:solidFill>
              </a:rPr>
              <a:t>Next steps</a:t>
            </a:r>
          </a:p>
          <a:p>
            <a:r>
              <a:rPr lang="en-US" dirty="0">
                <a:solidFill>
                  <a:schemeClr val="bg1"/>
                </a:solidFill>
              </a:rPr>
              <a:t>Demo: running code on nimbus</a:t>
            </a:r>
          </a:p>
          <a:p>
            <a:r>
              <a:rPr lang="en-US" dirty="0">
                <a:solidFill>
                  <a:schemeClr val="bg1"/>
                </a:solidFill>
              </a:rPr>
              <a:t>Student presentations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Kamran Arora: Firedrake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Chiara Boetti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Oliver Townsend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39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71C75-8D26-A90A-245C-43CAAE99CC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677E-0AFF-DC81-6377-3EB14E9E0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Compute Instances Available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54C366-2A1B-C7E4-F1F1-8E35BE870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9602" y="2447778"/>
            <a:ext cx="7306695" cy="4124901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F954FBD2-F260-0FA9-83E3-B3954839B99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75702" y="2447778"/>
            <a:ext cx="4533900" cy="4188257"/>
          </a:xfrm>
          <a:prstGeom prst="rect">
            <a:avLst/>
          </a:prstGeom>
          <a:solidFill>
            <a:srgbClr val="362575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158700" rIns="91440" bIns="5713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The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cs typeface="Courier New" panose="02070309020205020404" pitchFamily="49" charset="0"/>
              </a:rPr>
              <a:t>hb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Courier New" panose="02070309020205020404" pitchFamily="49" charset="0"/>
              </a:rPr>
              <a:t>*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 instances are suggested for applications driven by memory bandwidth such as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OpenFOAM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and ANSYS.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The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cs typeface="Courier New" panose="02070309020205020404" pitchFamily="49" charset="0"/>
              </a:rPr>
              <a:t>hc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Courier New" panose="02070309020205020404" pitchFamily="49" charset="0"/>
              </a:rPr>
              <a:t>*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 &amp;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Courier New" panose="02070309020205020404" pitchFamily="49" charset="0"/>
              </a:rPr>
              <a:t>f*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 instances are suggested for applications driven by compute such as HPL and ORCA.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The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Courier New" panose="02070309020205020404" pitchFamily="49" charset="0"/>
              </a:rPr>
              <a:t>n*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 partitions are for GPU accelerated workloads and visualization sessions.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141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948A44-F4A9-6F2A-BFE0-1F19F2555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8DF1A-C642-7DA2-7F87-520558A20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Cost estimator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C6671B-D295-6D5A-6416-6C9D122AC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1929033"/>
            <a:ext cx="9922764" cy="10090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https://cost-</a:t>
            </a:r>
            <a:r>
              <a:rPr lang="en-US" sz="2400" dirty="0" err="1">
                <a:solidFill>
                  <a:schemeClr val="bg1"/>
                </a:solidFill>
              </a:rPr>
              <a:t>calc.hpc.bath.ac.uk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017290D-16DE-FCBB-61A9-71B63B54A6BB}"/>
              </a:ext>
            </a:extLst>
          </p:cNvPr>
          <p:cNvSpPr txBox="1">
            <a:spLocks/>
          </p:cNvSpPr>
          <p:nvPr/>
        </p:nvSpPr>
        <p:spPr>
          <a:xfrm>
            <a:off x="1088136" y="2938072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</a:rPr>
              <a:t>Details on compute instances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CE3180B2-7930-A28E-C6B8-8D50DC7517C2}"/>
              </a:ext>
            </a:extLst>
          </p:cNvPr>
          <p:cNvSpPr txBox="1">
            <a:spLocks/>
          </p:cNvSpPr>
          <p:nvPr/>
        </p:nvSpPr>
        <p:spPr>
          <a:xfrm>
            <a:off x="1088136" y="3925224"/>
            <a:ext cx="9922764" cy="1009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Neue Haas Grotesk Text Pro" panose="020B0504020202020204" pitchFamily="34" charset="0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Neue Haas Grotesk Text Pro" panose="020B0504020202020204" pitchFamily="34" charset="0"/>
              <a:buNone/>
            </a:pPr>
            <a:r>
              <a:rPr lang="en-GB" sz="2400" b="0" i="0" u="sng" dirty="0">
                <a:solidFill>
                  <a:schemeClr val="bg1"/>
                </a:solidFill>
                <a:effectLst/>
                <a:latin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https://docs.microsoft.com/en-us/azure/virtual-machines/sizes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45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71C75-8D26-A90A-245C-43CAAE99CC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677E-0AFF-DC81-6377-3EB14E9E0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Software Available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954FBD2-F260-0FA9-83E3-B3954839B99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3802" y="1886751"/>
            <a:ext cx="5528696" cy="4649922"/>
          </a:xfrm>
          <a:prstGeom prst="rect">
            <a:avLst/>
          </a:prstGeom>
          <a:solidFill>
            <a:srgbClr val="362575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158700" rIns="91440" bIns="5713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dirty="0">
                <a:solidFill>
                  <a:schemeClr val="bg1"/>
                </a:solidFill>
              </a:rPr>
              <a:t>On Nimbus, module is used to manage different libraries and pieces of software and ensure users can access the version of applications they want.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dirty="0">
                <a:solidFill>
                  <a:schemeClr val="bg1"/>
                </a:solidFill>
              </a:rPr>
              <a:t>You can check which modules are loaded with </a:t>
            </a:r>
            <a:r>
              <a:rPr lang="en-US" alt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module list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dirty="0">
                <a:solidFill>
                  <a:schemeClr val="bg1"/>
                </a:solidFill>
              </a:rPr>
              <a:t>You can see what modules are available with </a:t>
            </a:r>
            <a:r>
              <a:rPr lang="en-US" alt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module avail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dirty="0">
                <a:solidFill>
                  <a:schemeClr val="bg1"/>
                </a:solidFill>
              </a:rPr>
              <a:t>You can check if the modules are available on specific instances with </a:t>
            </a:r>
            <a:r>
              <a:rPr lang="en-US" alt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module check [</a:t>
            </a:r>
            <a:r>
              <a:rPr lang="en-US" altLang="en-US" b="1" dirty="0" err="1">
                <a:solidFill>
                  <a:schemeClr val="bg1"/>
                </a:solidFill>
                <a:latin typeface="Consolas" panose="020B0609020204030204" pitchFamily="49" charset="0"/>
              </a:rPr>
              <a:t>instance_type</a:t>
            </a:r>
            <a:r>
              <a:rPr lang="en-US" alt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] [</a:t>
            </a:r>
            <a:r>
              <a:rPr lang="en-US" altLang="en-US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module_name</a:t>
            </a:r>
            <a:r>
              <a:rPr lang="en-US" alt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dirty="0">
                <a:solidFill>
                  <a:schemeClr val="bg1"/>
                </a:solidFill>
              </a:rPr>
              <a:t>To load modules, include </a:t>
            </a:r>
            <a:r>
              <a:rPr lang="en-US" alt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module load [</a:t>
            </a:r>
            <a:r>
              <a:rPr lang="en-US" altLang="en-US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module_name</a:t>
            </a:r>
            <a:r>
              <a:rPr lang="en-US" alt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] </a:t>
            </a:r>
            <a:r>
              <a:rPr lang="en-US" altLang="en-US" dirty="0">
                <a:solidFill>
                  <a:schemeClr val="bg1"/>
                </a:solidFill>
              </a:rPr>
              <a:t>in your </a:t>
            </a:r>
            <a:r>
              <a:rPr lang="en-US" altLang="en-US" dirty="0" err="1">
                <a:solidFill>
                  <a:schemeClr val="bg1"/>
                </a:solidFill>
              </a:rPr>
              <a:t>slurm</a:t>
            </a:r>
            <a:r>
              <a:rPr lang="en-US" altLang="en-US" dirty="0">
                <a:solidFill>
                  <a:schemeClr val="bg1"/>
                </a:solidFill>
              </a:rPr>
              <a:t> script</a:t>
            </a:r>
          </a:p>
        </p:txBody>
      </p:sp>
      <p:pic>
        <p:nvPicPr>
          <p:cNvPr id="2050" name="Picture 2" descr="storage">
            <a:extLst>
              <a:ext uri="{FF2B5EF4-FFF2-40B4-BE49-F238E27FC236}">
                <a16:creationId xmlns:a16="http://schemas.microsoft.com/office/drawing/2014/main" id="{0F97D9F6-CF1E-E2C4-28D1-9F96EBBE04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56" r="54583" b="16567"/>
          <a:stretch/>
        </p:blipFill>
        <p:spPr bwMode="auto">
          <a:xfrm>
            <a:off x="6440998" y="1527223"/>
            <a:ext cx="55372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torage">
            <a:extLst>
              <a:ext uri="{FF2B5EF4-FFF2-40B4-BE49-F238E27FC236}">
                <a16:creationId xmlns:a16="http://schemas.microsoft.com/office/drawing/2014/main" id="{D63AAE8E-4088-ABE5-2411-BBCBF3BF8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498" y="3616278"/>
            <a:ext cx="6235700" cy="2814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C2C4D92-0A78-E06D-B7FD-5C26D6AB8789}"/>
              </a:ext>
            </a:extLst>
          </p:cNvPr>
          <p:cNvCxnSpPr>
            <a:cxnSpLocks/>
          </p:cNvCxnSpPr>
          <p:nvPr/>
        </p:nvCxnSpPr>
        <p:spPr>
          <a:xfrm flipV="1">
            <a:off x="5283200" y="2384473"/>
            <a:ext cx="1016000" cy="1019127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2119543-C348-F226-49AD-10D2CE49F266}"/>
              </a:ext>
            </a:extLst>
          </p:cNvPr>
          <p:cNvCxnSpPr>
            <a:cxnSpLocks/>
          </p:cNvCxnSpPr>
          <p:nvPr/>
        </p:nvCxnSpPr>
        <p:spPr>
          <a:xfrm>
            <a:off x="5143500" y="4330700"/>
            <a:ext cx="469900" cy="36237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542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E4ECE-969D-7E87-5516-CEE6148233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ADF6C830-57A5-301A-9CCC-F781A684B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45E23-6982-8AF5-59B2-61760DA69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516" y="1076635"/>
            <a:ext cx="3930256" cy="3495365"/>
          </a:xfrm>
        </p:spPr>
        <p:txBody>
          <a:bodyPr anchor="t"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Accessing nimbus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B2F372C-7D31-C05F-2D28-CB3F88B94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Vector background of vibrant colors splashing">
            <a:extLst>
              <a:ext uri="{FF2B5EF4-FFF2-40B4-BE49-F238E27FC236}">
                <a16:creationId xmlns:a16="http://schemas.microsoft.com/office/drawing/2014/main" id="{41825F72-B118-81D4-6611-E411C531EC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96" r="12992" b="-1"/>
          <a:stretch/>
        </p:blipFill>
        <p:spPr>
          <a:xfrm>
            <a:off x="5524500" y="1"/>
            <a:ext cx="66675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539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B4FEE-920F-5927-3200-96208AB96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05B60-F155-ECD1-EBCC-3A2B2D796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Nimbus HPC Shell Access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8E6B6FA-6A1C-AAAA-E0D5-1D409C0D9F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9354" y="2795331"/>
            <a:ext cx="8440328" cy="367716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92A09AA-90F2-124F-43CA-4B1F999AB6DC}"/>
              </a:ext>
            </a:extLst>
          </p:cNvPr>
          <p:cNvSpPr txBox="1"/>
          <p:nvPr/>
        </p:nvSpPr>
        <p:spPr>
          <a:xfrm>
            <a:off x="533400" y="1918642"/>
            <a:ext cx="10570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To access Nimbus through other terminals, you can log in using the ssh command:</a:t>
            </a:r>
          </a:p>
          <a:p>
            <a:r>
              <a:rPr lang="en-GB" sz="2000" b="1" dirty="0">
                <a:solidFill>
                  <a:schemeClr val="bg1"/>
                </a:solidFill>
                <a:latin typeface="Consolas" panose="020B0609020204030204" pitchFamily="49" charset="0"/>
              </a:rPr>
              <a:t>ssh username@nimbus.hpc.bath.ac.uk</a:t>
            </a:r>
          </a:p>
        </p:txBody>
      </p:sp>
    </p:spTree>
    <p:extLst>
      <p:ext uri="{BB962C8B-B14F-4D97-AF65-F5344CB8AC3E}">
        <p14:creationId xmlns:p14="http://schemas.microsoft.com/office/powerpoint/2010/main" val="1396428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B4FEE-920F-5927-3200-96208AB96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05B60-F155-ECD1-EBCC-3A2B2D796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Nimbus File Systems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DCA17-3530-242C-59F3-D9DF8CB9E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1828800"/>
            <a:ext cx="9922764" cy="4895850"/>
          </a:xfrm>
        </p:spPr>
        <p:txBody>
          <a:bodyPr>
            <a:normAutofit fontScale="92500" lnSpcReduction="10000"/>
          </a:bodyPr>
          <a:lstStyle/>
          <a:p>
            <a:r>
              <a:rPr lang="en-GB" sz="2100" b="1" u="sng" dirty="0">
                <a:solidFill>
                  <a:schemeClr val="bg1"/>
                </a:solidFill>
                <a:latin typeface="Consolas" panose="020B0609020204030204" pitchFamily="49" charset="0"/>
              </a:rPr>
              <a:t>/shared/home</a:t>
            </a:r>
            <a:r>
              <a:rPr lang="en-GB" sz="2100" dirty="0">
                <a:solidFill>
                  <a:schemeClr val="bg1"/>
                </a:solidFill>
                <a:latin typeface="Consolas" panose="020B0609020204030204" pitchFamily="49" charset="0"/>
              </a:rPr>
              <a:t>/</a:t>
            </a:r>
            <a:r>
              <a:rPr lang="en-GB" dirty="0">
                <a:solidFill>
                  <a:schemeClr val="bg1"/>
                </a:solidFill>
              </a:rPr>
              <a:t> : Each user has a home folder with 5GB storage which is backed up daily</a:t>
            </a:r>
          </a:p>
          <a:p>
            <a:r>
              <a:rPr lang="en-GB" sz="2100" b="1" u="sng" dirty="0">
                <a:solidFill>
                  <a:schemeClr val="bg1"/>
                </a:solidFill>
                <a:latin typeface="Consolas" panose="020B0609020204030204" pitchFamily="49" charset="0"/>
              </a:rPr>
              <a:t>/campaign</a:t>
            </a:r>
            <a:r>
              <a:rPr lang="en-GB" sz="2100" b="1" dirty="0">
                <a:solidFill>
                  <a:schemeClr val="bg1"/>
                </a:solidFill>
                <a:latin typeface="Consolas" panose="020B0609020204030204" pitchFamily="49" charset="0"/>
              </a:rPr>
              <a:t>/ </a:t>
            </a:r>
            <a:r>
              <a:rPr lang="en-GB" dirty="0">
                <a:solidFill>
                  <a:schemeClr val="bg1"/>
                </a:solidFill>
              </a:rPr>
              <a:t>: Each resource allocation has an associated campaign storage area with 50GB space. Campaign is where you keep files for current project work, not long-term archival storage</a:t>
            </a:r>
          </a:p>
          <a:p>
            <a:r>
              <a:rPr lang="en-GB" sz="2100" b="1" u="sng" dirty="0">
                <a:solidFill>
                  <a:schemeClr val="bg1"/>
                </a:solidFill>
                <a:latin typeface="Consolas" panose="020B0609020204030204" pitchFamily="49" charset="0"/>
              </a:rPr>
              <a:t>/apps</a:t>
            </a:r>
            <a:r>
              <a:rPr lang="en-GB" sz="2100" b="1" dirty="0">
                <a:solidFill>
                  <a:schemeClr val="bg1"/>
                </a:solidFill>
                <a:latin typeface="Consolas" panose="020B0609020204030204" pitchFamily="49" charset="0"/>
              </a:rPr>
              <a:t>/ </a:t>
            </a:r>
            <a:r>
              <a:rPr lang="en-GB" dirty="0">
                <a:solidFill>
                  <a:schemeClr val="bg1"/>
                </a:solidFill>
              </a:rPr>
              <a:t>: This space contains centrally compiled software for use of users</a:t>
            </a:r>
          </a:p>
          <a:p>
            <a:r>
              <a:rPr lang="en-GB" sz="2100" b="1" u="sng" dirty="0">
                <a:solidFill>
                  <a:schemeClr val="bg1"/>
                </a:solidFill>
                <a:latin typeface="Consolas" panose="020B0609020204030204" pitchFamily="49" charset="0"/>
              </a:rPr>
              <a:t>/u</a:t>
            </a:r>
            <a:r>
              <a:rPr lang="en-GB" sz="2100" b="1" dirty="0">
                <a:solidFill>
                  <a:schemeClr val="bg1"/>
                </a:solidFill>
                <a:latin typeface="Consolas" panose="020B0609020204030204" pitchFamily="49" charset="0"/>
              </a:rPr>
              <a:t>/ </a:t>
            </a:r>
            <a:r>
              <a:rPr lang="en-GB" dirty="0">
                <a:solidFill>
                  <a:schemeClr val="bg1"/>
                </a:solidFill>
              </a:rPr>
              <a:t>: The University H drive is mounted and can be accessed from login nodes</a:t>
            </a:r>
          </a:p>
          <a:p>
            <a:r>
              <a:rPr lang="en-GB" sz="21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GB" sz="2100" b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mnt</a:t>
            </a:r>
            <a:r>
              <a:rPr lang="en-GB" sz="21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/resource</a:t>
            </a:r>
            <a:r>
              <a:rPr lang="en-GB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GB" sz="21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: Some compute instances have fast local storage which can be accessed from the compute node</a:t>
            </a:r>
          </a:p>
          <a:p>
            <a:r>
              <a:rPr lang="en-GB" sz="2100" b="1" u="sng" dirty="0">
                <a:solidFill>
                  <a:schemeClr val="bg1"/>
                </a:solidFill>
                <a:latin typeface="Consolas" panose="020B0609020204030204" pitchFamily="49" charset="0"/>
              </a:rPr>
              <a:t>/</a:t>
            </a:r>
            <a:r>
              <a:rPr lang="en-GB" sz="2100" b="1" u="sng" dirty="0" err="1">
                <a:solidFill>
                  <a:schemeClr val="bg1"/>
                </a:solidFill>
                <a:latin typeface="Consolas" panose="020B0609020204030204" pitchFamily="49" charset="0"/>
              </a:rPr>
              <a:t>burstbuffer</a:t>
            </a:r>
            <a:r>
              <a:rPr lang="en-GB" sz="2100" b="1" u="sng" dirty="0">
                <a:solidFill>
                  <a:schemeClr val="bg1"/>
                </a:solidFill>
                <a:latin typeface="Consolas" panose="020B0609020204030204" pitchFamily="49" charset="0"/>
              </a:rPr>
              <a:t>/*</a:t>
            </a:r>
            <a:r>
              <a:rPr lang="en-GB" sz="2100" b="1" dirty="0">
                <a:solidFill>
                  <a:schemeClr val="bg1"/>
                </a:solidFill>
                <a:latin typeface="Consolas" panose="020B0609020204030204" pitchFamily="49" charset="0"/>
              </a:rPr>
              <a:t>/ </a:t>
            </a:r>
            <a:r>
              <a:rPr lang="en-GB" dirty="0">
                <a:solidFill>
                  <a:schemeClr val="bg1"/>
                </a:solidFill>
              </a:rPr>
              <a:t>: When running a job this space can be used to temporarily store required files, although the outputs must be copied back at the end of the run before the temporary folder is destroyed.</a:t>
            </a:r>
          </a:p>
          <a:p>
            <a:r>
              <a:rPr lang="en-GB" sz="2100" b="1" u="sng" dirty="0">
                <a:solidFill>
                  <a:schemeClr val="bg1"/>
                </a:solidFill>
                <a:latin typeface="Consolas" panose="020B0609020204030204" pitchFamily="49" charset="0"/>
              </a:rPr>
              <a:t>/x</a:t>
            </a:r>
            <a:r>
              <a:rPr lang="en-GB" sz="2100" b="1" dirty="0">
                <a:solidFill>
                  <a:schemeClr val="bg1"/>
                </a:solidFill>
                <a:latin typeface="Consolas" panose="020B0609020204030204" pitchFamily="49" charset="0"/>
              </a:rPr>
              <a:t>/ </a:t>
            </a:r>
            <a:r>
              <a:rPr lang="en-GB" dirty="0">
                <a:solidFill>
                  <a:schemeClr val="bg1"/>
                </a:solidFill>
              </a:rPr>
              <a:t>: The University X drive can be mounted and accessed here.</a:t>
            </a:r>
          </a:p>
        </p:txBody>
      </p:sp>
    </p:spTree>
    <p:extLst>
      <p:ext uri="{BB962C8B-B14F-4D97-AF65-F5344CB8AC3E}">
        <p14:creationId xmlns:p14="http://schemas.microsoft.com/office/powerpoint/2010/main" val="1295569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5AAA9D-11FB-6783-4027-46BD5830E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10AE9407-6030-CD15-45F2-693ADABC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854707-27D9-3131-CC4A-EF3F52C3D4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516" y="1076635"/>
            <a:ext cx="4167564" cy="3495365"/>
          </a:xfrm>
        </p:spPr>
        <p:txBody>
          <a:bodyPr anchor="t"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Submitting Jobs to the Cluster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CC5FEC6-34CD-AF78-6A33-9C46AA3DF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Vector background of vibrant colors splashing">
            <a:extLst>
              <a:ext uri="{FF2B5EF4-FFF2-40B4-BE49-F238E27FC236}">
                <a16:creationId xmlns:a16="http://schemas.microsoft.com/office/drawing/2014/main" id="{A48DF8C7-60D3-E47A-E9B2-B950619EF7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96" r="12992" b="-1"/>
          <a:stretch/>
        </p:blipFill>
        <p:spPr>
          <a:xfrm>
            <a:off x="5524500" y="1"/>
            <a:ext cx="66675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939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EE939F-AB82-7D7E-05BB-5F42BB6C9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09FD8-D853-DFC9-FF94-846CB54EE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SLURM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27998-898B-290A-EF5E-1E14498A5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HPC systems use a scheduler to manage how jobs are run and resources are allocated. </a:t>
            </a:r>
          </a:p>
          <a:p>
            <a:r>
              <a:rPr lang="en-GB" dirty="0">
                <a:solidFill>
                  <a:schemeClr val="bg1"/>
                </a:solidFill>
              </a:rPr>
              <a:t>If multiple jobs ran on a single node at the same time users would be competing for the same resources and jobs take longer. </a:t>
            </a:r>
          </a:p>
          <a:p>
            <a:r>
              <a:rPr lang="en-GB" dirty="0">
                <a:solidFill>
                  <a:schemeClr val="bg1"/>
                </a:solidFill>
              </a:rPr>
              <a:t>The scheduler manages individual jobs which are allocated to the resources they need as they become available</a:t>
            </a:r>
          </a:p>
          <a:p>
            <a:r>
              <a:rPr lang="en-GB" dirty="0">
                <a:solidFill>
                  <a:schemeClr val="bg1"/>
                </a:solidFill>
              </a:rPr>
              <a:t>This results in higher overall throughput and more consistent performance</a:t>
            </a:r>
          </a:p>
          <a:p>
            <a:r>
              <a:rPr lang="en-GB" dirty="0">
                <a:solidFill>
                  <a:schemeClr val="bg1"/>
                </a:solidFill>
              </a:rPr>
              <a:t>SLURM : Simple Linux Utility for Resource Management is the scheduler used on Nimbus</a:t>
            </a:r>
          </a:p>
        </p:txBody>
      </p:sp>
    </p:spTree>
    <p:extLst>
      <p:ext uri="{BB962C8B-B14F-4D97-AF65-F5344CB8AC3E}">
        <p14:creationId xmlns:p14="http://schemas.microsoft.com/office/powerpoint/2010/main" val="423833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EE939F-AB82-7D7E-05BB-5F42BB6C9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09FD8-D853-DFC9-FF94-846CB54EE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SLURM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29BD15-8DA6-2DDC-7383-88784C5B06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1781" y="2447925"/>
            <a:ext cx="6374776" cy="38385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5C4952-ABAD-B9DF-3114-B7707FA7EE41}"/>
              </a:ext>
            </a:extLst>
          </p:cNvPr>
          <p:cNvSpPr txBox="1"/>
          <p:nvPr/>
        </p:nvSpPr>
        <p:spPr>
          <a:xfrm>
            <a:off x="742950" y="1768427"/>
            <a:ext cx="10360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Interacting with the scheduler is done through the shell using certain commands</a:t>
            </a:r>
          </a:p>
        </p:txBody>
      </p:sp>
    </p:spTree>
    <p:extLst>
      <p:ext uri="{BB962C8B-B14F-4D97-AF65-F5344CB8AC3E}">
        <p14:creationId xmlns:p14="http://schemas.microsoft.com/office/powerpoint/2010/main" val="5216219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49378-EFC2-BBB5-2B79-484057E63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508FD-F6D1-AD5E-4833-88C19EC9E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SLURM script directives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17F2D8-70C9-FAF4-8753-98AAF87E1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#SBATCH –account=  : tells </a:t>
            </a:r>
            <a:r>
              <a:rPr lang="en-GB" dirty="0" err="1">
                <a:solidFill>
                  <a:schemeClr val="bg1"/>
                </a:solidFill>
              </a:rPr>
              <a:t>slurm</a:t>
            </a:r>
            <a:r>
              <a:rPr lang="en-GB" dirty="0">
                <a:solidFill>
                  <a:schemeClr val="bg1"/>
                </a:solidFill>
              </a:rPr>
              <a:t> what account you wish to run against, this should be set you your resource allocation id</a:t>
            </a:r>
          </a:p>
          <a:p>
            <a:r>
              <a:rPr lang="en-GB" dirty="0">
                <a:solidFill>
                  <a:schemeClr val="bg1"/>
                </a:solidFill>
              </a:rPr>
              <a:t>#SBATCH –job-name=  : gives the job a name so you can identify it in the queue</a:t>
            </a:r>
          </a:p>
          <a:p>
            <a:r>
              <a:rPr lang="en-GB" dirty="0">
                <a:solidFill>
                  <a:schemeClr val="bg1"/>
                </a:solidFill>
              </a:rPr>
              <a:t>#SBATCH –partition=  : tells </a:t>
            </a:r>
            <a:r>
              <a:rPr lang="en-GB" dirty="0" err="1">
                <a:solidFill>
                  <a:schemeClr val="bg1"/>
                </a:solidFill>
              </a:rPr>
              <a:t>slurm</a:t>
            </a:r>
            <a:r>
              <a:rPr lang="en-GB" dirty="0">
                <a:solidFill>
                  <a:schemeClr val="bg1"/>
                </a:solidFill>
              </a:rPr>
              <a:t> which partition to put the job on</a:t>
            </a:r>
          </a:p>
          <a:p>
            <a:r>
              <a:rPr lang="en-GB" dirty="0">
                <a:solidFill>
                  <a:schemeClr val="bg1"/>
                </a:solidFill>
              </a:rPr>
              <a:t>#SBATCH –</a:t>
            </a:r>
            <a:r>
              <a:rPr lang="en-GB" dirty="0" err="1">
                <a:solidFill>
                  <a:schemeClr val="bg1"/>
                </a:solidFill>
              </a:rPr>
              <a:t>qos</a:t>
            </a:r>
            <a:r>
              <a:rPr lang="en-GB" dirty="0">
                <a:solidFill>
                  <a:schemeClr val="bg1"/>
                </a:solidFill>
              </a:rPr>
              <a:t>=  : tells </a:t>
            </a:r>
            <a:r>
              <a:rPr lang="en-GB" dirty="0" err="1">
                <a:solidFill>
                  <a:schemeClr val="bg1"/>
                </a:solidFill>
              </a:rPr>
              <a:t>slurm</a:t>
            </a:r>
            <a:r>
              <a:rPr lang="en-GB" dirty="0">
                <a:solidFill>
                  <a:schemeClr val="bg1"/>
                </a:solidFill>
              </a:rPr>
              <a:t> what Quality of Service you wish to run with, for Nimbus this will match the partition</a:t>
            </a:r>
          </a:p>
          <a:p>
            <a:r>
              <a:rPr lang="en-GB" dirty="0">
                <a:solidFill>
                  <a:schemeClr val="bg1"/>
                </a:solidFill>
              </a:rPr>
              <a:t>#SBATCH—time=  : tells </a:t>
            </a:r>
            <a:r>
              <a:rPr lang="en-GB" dirty="0" err="1">
                <a:solidFill>
                  <a:schemeClr val="bg1"/>
                </a:solidFill>
              </a:rPr>
              <a:t>slurm</a:t>
            </a:r>
            <a:r>
              <a:rPr lang="en-GB" dirty="0">
                <a:solidFill>
                  <a:schemeClr val="bg1"/>
                </a:solidFill>
              </a:rPr>
              <a:t> how long you wish to run the job for, can be: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“minutes”, “</a:t>
            </a:r>
            <a:r>
              <a:rPr lang="en-GB" dirty="0" err="1">
                <a:solidFill>
                  <a:schemeClr val="bg1"/>
                </a:solidFill>
              </a:rPr>
              <a:t>minutes:seconds</a:t>
            </a:r>
            <a:r>
              <a:rPr lang="en-GB" dirty="0">
                <a:solidFill>
                  <a:schemeClr val="bg1"/>
                </a:solidFill>
              </a:rPr>
              <a:t>”, “</a:t>
            </a:r>
            <a:r>
              <a:rPr lang="en-GB" dirty="0" err="1">
                <a:solidFill>
                  <a:schemeClr val="bg1"/>
                </a:solidFill>
              </a:rPr>
              <a:t>hours:minutes:seconds</a:t>
            </a:r>
            <a:r>
              <a:rPr lang="en-GB" dirty="0">
                <a:solidFill>
                  <a:schemeClr val="bg1"/>
                </a:solidFill>
              </a:rPr>
              <a:t>”, “days-hours”,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“</a:t>
            </a:r>
            <a:r>
              <a:rPr lang="en-GB" dirty="0" err="1">
                <a:solidFill>
                  <a:schemeClr val="bg1"/>
                </a:solidFill>
              </a:rPr>
              <a:t>days-hours:minutes</a:t>
            </a:r>
            <a:r>
              <a:rPr lang="en-GB" dirty="0">
                <a:solidFill>
                  <a:schemeClr val="bg1"/>
                </a:solidFill>
              </a:rPr>
              <a:t>” or “</a:t>
            </a:r>
            <a:r>
              <a:rPr lang="en-GB" dirty="0" err="1">
                <a:solidFill>
                  <a:schemeClr val="bg1"/>
                </a:solidFill>
              </a:rPr>
              <a:t>days-hours:minutes:seconds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2767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93">
            <a:extLst>
              <a:ext uri="{FF2B5EF4-FFF2-40B4-BE49-F238E27FC236}">
                <a16:creationId xmlns:a16="http://schemas.microsoft.com/office/drawing/2014/main" id="{0B243D86-12F0-453D-A6EB-74BDD2269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9AF89-796A-94F4-FB2E-BFF1C6542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2146" y="3437792"/>
            <a:ext cx="9958754" cy="1601389"/>
          </a:xfrm>
        </p:spPr>
        <p:txBody>
          <a:bodyPr anchor="t">
            <a:normAutofit/>
          </a:bodyPr>
          <a:lstStyle/>
          <a:p>
            <a:r>
              <a:rPr lang="en-GB" sz="5600" dirty="0">
                <a:solidFill>
                  <a:schemeClr val="bg1"/>
                </a:solidFill>
              </a:rPr>
              <a:t>Introduction to nimbus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71BD38-1541-529D-35CA-87DD9A451D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4572000"/>
            <a:ext cx="10591306" cy="1017659"/>
          </a:xfrm>
        </p:spPr>
        <p:txBody>
          <a:bodyPr anchor="b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Slides provided by Research Computing Team; Digital, Data and Technology</a:t>
            </a:r>
          </a:p>
        </p:txBody>
      </p:sp>
      <p:pic>
        <p:nvPicPr>
          <p:cNvPr id="21" name="Picture 20" descr="Vector background of vibrant colors splashing">
            <a:extLst>
              <a:ext uri="{FF2B5EF4-FFF2-40B4-BE49-F238E27FC236}">
                <a16:creationId xmlns:a16="http://schemas.microsoft.com/office/drawing/2014/main" id="{ED027195-F6A7-5777-11E5-82D346393A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44960" b="19600"/>
          <a:stretch/>
        </p:blipFill>
        <p:spPr>
          <a:xfrm>
            <a:off x="20" y="-32761"/>
            <a:ext cx="12191979" cy="2938188"/>
          </a:xfrm>
          <a:prstGeom prst="rect">
            <a:avLst/>
          </a:prstGeom>
        </p:spPr>
      </p:pic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3761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6174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49378-EFC2-BBB5-2B79-484057E63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508FD-F6D1-AD5E-4833-88C19EC9E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SLURM scripts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0B7229-92A6-7E10-6B4B-B464833F94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18961" y="129940"/>
            <a:ext cx="4348480" cy="543068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5552D9-49A0-A251-5006-3B687F3B4D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53674"/>
          <a:stretch/>
        </p:blipFill>
        <p:spPr>
          <a:xfrm>
            <a:off x="6918961" y="5767755"/>
            <a:ext cx="4348480" cy="9603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05D0DA-4A9D-0BA6-7411-01C66CE09F80}"/>
              </a:ext>
            </a:extLst>
          </p:cNvPr>
          <p:cNvSpPr txBox="1"/>
          <p:nvPr/>
        </p:nvSpPr>
        <p:spPr>
          <a:xfrm>
            <a:off x="1590675" y="2062380"/>
            <a:ext cx="4095750" cy="3970318"/>
          </a:xfrm>
          <a:prstGeom prst="rect">
            <a:avLst/>
          </a:prstGeom>
          <a:solidFill>
            <a:srgbClr val="36257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Our </a:t>
            </a:r>
            <a:r>
              <a:rPr lang="en-GB" dirty="0" err="1">
                <a:solidFill>
                  <a:schemeClr val="bg1"/>
                </a:solidFill>
              </a:rPr>
              <a:t>slurm</a:t>
            </a:r>
            <a:r>
              <a:rPr lang="en-GB" dirty="0">
                <a:solidFill>
                  <a:schemeClr val="bg1"/>
                </a:solidFill>
              </a:rPr>
              <a:t> script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 err="1">
                <a:solidFill>
                  <a:schemeClr val="bg1"/>
                </a:solidFill>
              </a:rPr>
              <a:t>Slurm</a:t>
            </a:r>
            <a:r>
              <a:rPr lang="en-GB" dirty="0">
                <a:solidFill>
                  <a:schemeClr val="bg1"/>
                </a:solidFill>
              </a:rPr>
              <a:t> directives detailed at the top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Instructions for copying data to the fast local disk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Running our python script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Copying our outputs back to campaign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Our python script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3A67ABE-552F-EC61-E46F-5A0FD5D3F950}"/>
              </a:ext>
            </a:extLst>
          </p:cNvPr>
          <p:cNvCxnSpPr>
            <a:cxnSpLocks/>
          </p:cNvCxnSpPr>
          <p:nvPr/>
        </p:nvCxnSpPr>
        <p:spPr>
          <a:xfrm flipV="1">
            <a:off x="5686425" y="238125"/>
            <a:ext cx="1152525" cy="207470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892E7ED-9E31-4329-598A-30F0B8E212C4}"/>
              </a:ext>
            </a:extLst>
          </p:cNvPr>
          <p:cNvCxnSpPr>
            <a:cxnSpLocks/>
          </p:cNvCxnSpPr>
          <p:nvPr/>
        </p:nvCxnSpPr>
        <p:spPr>
          <a:xfrm flipV="1">
            <a:off x="5686425" y="1323975"/>
            <a:ext cx="1152525" cy="1563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235441-03C3-1C3C-AB94-33D740BD0689}"/>
              </a:ext>
            </a:extLst>
          </p:cNvPr>
          <p:cNvCxnSpPr>
            <a:cxnSpLocks/>
          </p:cNvCxnSpPr>
          <p:nvPr/>
        </p:nvCxnSpPr>
        <p:spPr>
          <a:xfrm flipV="1">
            <a:off x="5686425" y="3228975"/>
            <a:ext cx="1152525" cy="31615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ED883F5-6A9F-D45D-1B17-DDAADA8E8A82}"/>
              </a:ext>
            </a:extLst>
          </p:cNvPr>
          <p:cNvCxnSpPr>
            <a:cxnSpLocks/>
          </p:cNvCxnSpPr>
          <p:nvPr/>
        </p:nvCxnSpPr>
        <p:spPr>
          <a:xfrm>
            <a:off x="5686425" y="4224868"/>
            <a:ext cx="1152525" cy="36618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CA87792-D105-D772-C1C2-D3C3CA387402}"/>
              </a:ext>
            </a:extLst>
          </p:cNvPr>
          <p:cNvCxnSpPr>
            <a:cxnSpLocks/>
          </p:cNvCxnSpPr>
          <p:nvPr/>
        </p:nvCxnSpPr>
        <p:spPr>
          <a:xfrm>
            <a:off x="5686425" y="4888304"/>
            <a:ext cx="1152525" cy="33139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1F031EE-D3F1-0148-5106-90D18FE6D35B}"/>
              </a:ext>
            </a:extLst>
          </p:cNvPr>
          <p:cNvCxnSpPr>
            <a:cxnSpLocks/>
          </p:cNvCxnSpPr>
          <p:nvPr/>
        </p:nvCxnSpPr>
        <p:spPr>
          <a:xfrm>
            <a:off x="5686425" y="5709915"/>
            <a:ext cx="1232536" cy="26394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7E1C387-F801-2231-CCDE-3988A863B859}"/>
              </a:ext>
            </a:extLst>
          </p:cNvPr>
          <p:cNvCxnSpPr/>
          <p:nvPr/>
        </p:nvCxnSpPr>
        <p:spPr>
          <a:xfrm>
            <a:off x="1590675" y="2524125"/>
            <a:ext cx="40957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553DD77-30A5-FAE1-8E58-B6B89882E6A5}"/>
              </a:ext>
            </a:extLst>
          </p:cNvPr>
          <p:cNvCxnSpPr/>
          <p:nvPr/>
        </p:nvCxnSpPr>
        <p:spPr>
          <a:xfrm>
            <a:off x="1590675" y="3143250"/>
            <a:ext cx="40957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4A94045-BBC0-165B-1C24-17D3E78E5E48}"/>
              </a:ext>
            </a:extLst>
          </p:cNvPr>
          <p:cNvCxnSpPr/>
          <p:nvPr/>
        </p:nvCxnSpPr>
        <p:spPr>
          <a:xfrm>
            <a:off x="1590675" y="3914775"/>
            <a:ext cx="40957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7635F06-878C-9693-CB47-0AEE8728D499}"/>
              </a:ext>
            </a:extLst>
          </p:cNvPr>
          <p:cNvCxnSpPr/>
          <p:nvPr/>
        </p:nvCxnSpPr>
        <p:spPr>
          <a:xfrm>
            <a:off x="1590675" y="4457992"/>
            <a:ext cx="40957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45D9007-BB72-F330-AC7A-2FD665F5F0A1}"/>
              </a:ext>
            </a:extLst>
          </p:cNvPr>
          <p:cNvCxnSpPr/>
          <p:nvPr/>
        </p:nvCxnSpPr>
        <p:spPr>
          <a:xfrm>
            <a:off x="1590675" y="5391150"/>
            <a:ext cx="40957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39915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49378-EFC2-BBB5-2B79-484057E63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508FD-F6D1-AD5E-4833-88C19EC9E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Submitting jobs to Nimbus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60444F-07F3-0FDE-9070-1BB27F93B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7438" y="3755846"/>
            <a:ext cx="9923462" cy="15360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2F9D0C-C61D-C7D9-3C56-1ED2E55595E6}"/>
              </a:ext>
            </a:extLst>
          </p:cNvPr>
          <p:cNvSpPr txBox="1"/>
          <p:nvPr/>
        </p:nvSpPr>
        <p:spPr>
          <a:xfrm>
            <a:off x="1088136" y="2001520"/>
            <a:ext cx="99227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Jobs are submitted to Nimbus using </a:t>
            </a:r>
            <a:r>
              <a:rPr lang="en-GB" dirty="0" err="1">
                <a:solidFill>
                  <a:schemeClr val="bg1"/>
                </a:solidFill>
              </a:rPr>
              <a:t>sbatch</a:t>
            </a:r>
            <a:r>
              <a:rPr lang="en-GB" dirty="0">
                <a:solidFill>
                  <a:schemeClr val="bg1"/>
                </a:solidFill>
              </a:rPr>
              <a:t> &lt;</a:t>
            </a:r>
            <a:r>
              <a:rPr lang="en-GB" dirty="0" err="1">
                <a:solidFill>
                  <a:schemeClr val="bg1"/>
                </a:solidFill>
              </a:rPr>
              <a:t>slurm_script.slm</a:t>
            </a:r>
            <a:r>
              <a:rPr lang="en-GB" dirty="0">
                <a:solidFill>
                  <a:schemeClr val="bg1"/>
                </a:solidFill>
              </a:rPr>
              <a:t>&gt;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They generate a job id which can be used to check the status of the job in the queue with </a:t>
            </a:r>
            <a:r>
              <a:rPr lang="en-GB" dirty="0" err="1">
                <a:solidFill>
                  <a:schemeClr val="bg1"/>
                </a:solidFill>
              </a:rPr>
              <a:t>squeue</a:t>
            </a:r>
            <a:r>
              <a:rPr lang="en-GB" dirty="0">
                <a:solidFill>
                  <a:schemeClr val="bg1"/>
                </a:solidFill>
              </a:rPr>
              <a:t> –job &lt;</a:t>
            </a:r>
            <a:r>
              <a:rPr lang="en-GB" dirty="0" err="1">
                <a:solidFill>
                  <a:schemeClr val="bg1"/>
                </a:solidFill>
              </a:rPr>
              <a:t>job_id</a:t>
            </a:r>
            <a:r>
              <a:rPr lang="en-GB" dirty="0">
                <a:solidFill>
                  <a:schemeClr val="bg1"/>
                </a:solidFill>
              </a:rPr>
              <a:t>&gt;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The job can be cancelled using </a:t>
            </a:r>
            <a:r>
              <a:rPr lang="en-GB" dirty="0" err="1">
                <a:solidFill>
                  <a:schemeClr val="bg1"/>
                </a:solidFill>
              </a:rPr>
              <a:t>scancel</a:t>
            </a:r>
            <a:r>
              <a:rPr lang="en-GB" dirty="0">
                <a:solidFill>
                  <a:schemeClr val="bg1"/>
                </a:solidFill>
              </a:rPr>
              <a:t> &lt;</a:t>
            </a:r>
            <a:r>
              <a:rPr lang="en-GB" dirty="0" err="1">
                <a:solidFill>
                  <a:schemeClr val="bg1"/>
                </a:solidFill>
              </a:rPr>
              <a:t>job_id</a:t>
            </a:r>
            <a:r>
              <a:rPr lang="en-GB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E5FF74-4164-1D74-E886-AE7569B203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70" b="14224"/>
          <a:stretch/>
        </p:blipFill>
        <p:spPr>
          <a:xfrm>
            <a:off x="1087438" y="5902961"/>
            <a:ext cx="9923462" cy="6400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F0A2CC-DA60-E53E-A512-C05F03FF8446}"/>
              </a:ext>
            </a:extLst>
          </p:cNvPr>
          <p:cNvSpPr txBox="1"/>
          <p:nvPr/>
        </p:nvSpPr>
        <p:spPr>
          <a:xfrm>
            <a:off x="1087438" y="5398423"/>
            <a:ext cx="9922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Our outputs can be found in the /campaign/ directory upon completion</a:t>
            </a:r>
          </a:p>
        </p:txBody>
      </p:sp>
    </p:spTree>
    <p:extLst>
      <p:ext uri="{BB962C8B-B14F-4D97-AF65-F5344CB8AC3E}">
        <p14:creationId xmlns:p14="http://schemas.microsoft.com/office/powerpoint/2010/main" val="1834140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5A2BC-BB98-A530-BBAB-6A69F6CF56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DFF628D-37C6-23E0-40D8-8B6FDBF19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824591-ABFC-AD77-04D3-C0B4D90DDD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276" y="1076635"/>
            <a:ext cx="4695884" cy="3495365"/>
          </a:xfrm>
        </p:spPr>
        <p:txBody>
          <a:bodyPr anchor="t"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Overview of HPC Funding, 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Agresso and the RCAM Portal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E6C62FC-095B-FC70-4C94-4BFE928D8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Vector background of vibrant colors splashing">
            <a:extLst>
              <a:ext uri="{FF2B5EF4-FFF2-40B4-BE49-F238E27FC236}">
                <a16:creationId xmlns:a16="http://schemas.microsoft.com/office/drawing/2014/main" id="{BD0C46E1-1A37-2083-BD72-3A5BB62107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96" r="12992" b="-1"/>
          <a:stretch/>
        </p:blipFill>
        <p:spPr>
          <a:xfrm>
            <a:off x="5524500" y="1"/>
            <a:ext cx="66675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112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30354-55CB-4CE5-7E55-412977948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933F-6E5C-846C-F3E3-7C06CC65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10703814" cy="129422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RCAM Portal</a:t>
            </a:r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7B8C0EA-C3A3-473F-9FF5-8FFB55239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363" y="2724785"/>
            <a:ext cx="6877274" cy="38385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B57B52-654A-4561-0AA0-6F0023A1BBF0}"/>
              </a:ext>
            </a:extLst>
          </p:cNvPr>
          <p:cNvSpPr txBox="1"/>
          <p:nvPr/>
        </p:nvSpPr>
        <p:spPr>
          <a:xfrm>
            <a:off x="744093" y="1830475"/>
            <a:ext cx="107038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Funding for Nimbus is managed through the Research Compute Account Management Portal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243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30354-55CB-4CE5-7E55-412977948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933F-6E5C-846C-F3E3-7C06CC65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10703814" cy="129422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Resource Allocations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D8C493C-55D1-C699-B3AC-46F0319304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58" y="2276219"/>
            <a:ext cx="5586457" cy="3491536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EBE64CB0-6132-D310-33F5-AD610C858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76219"/>
            <a:ext cx="5586458" cy="349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050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30354-55CB-4CE5-7E55-412977948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933F-6E5C-846C-F3E3-7C06CC65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10703814" cy="129422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Resource Allocations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1B46E5F-B4EA-F2E8-432D-2D636186D3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448" y="2201178"/>
            <a:ext cx="6717103" cy="419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57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5D3C2-B68F-1E2E-6AEA-7B10A3DAC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57E92-769F-0FB4-6174-D28ED14E8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Checking funds associated with accounts 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1F49C3E8-90E0-B1D2-A253-B1CC36730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43" y="2477607"/>
            <a:ext cx="4881800" cy="3051125"/>
          </a:xfr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C61C98B-57E1-B7F1-6810-9EF603F760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539" y="2477605"/>
            <a:ext cx="4881803" cy="305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320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5D3C2-B68F-1E2E-6AEA-7B10A3DAC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57E92-769F-0FB4-6174-D28ED14E8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Checking transactions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19E294-BA0D-D5FB-889D-86C5AAB52315}"/>
              </a:ext>
            </a:extLst>
          </p:cNvPr>
          <p:cNvSpPr txBox="1"/>
          <p:nvPr/>
        </p:nvSpPr>
        <p:spPr>
          <a:xfrm>
            <a:off x="330200" y="6087534"/>
            <a:ext cx="9131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Refunds on evicted or incomplete jobs will take 24 hours to be credited to accounts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C585ED-FF01-DEC6-DCE4-964DC97F6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952" y="1947750"/>
            <a:ext cx="9785131" cy="382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7631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394E51-4E78-3DB3-5030-E1EA0BAB1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734D60C7-AD35-553B-F1FF-FFE6CE614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1AAACD-24C2-0AB2-FAD2-6D67C4EE62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516" y="1000129"/>
            <a:ext cx="4360604" cy="5512966"/>
          </a:xfrm>
        </p:spPr>
        <p:txBody>
          <a:bodyPr anchor="t"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Q&amp;A</a:t>
            </a:r>
            <a:br>
              <a:rPr lang="en-GB" sz="4800" dirty="0">
                <a:solidFill>
                  <a:schemeClr val="bg1"/>
                </a:solidFill>
              </a:rPr>
            </a:br>
            <a:br>
              <a:rPr lang="en-GB" sz="4800" dirty="0">
                <a:solidFill>
                  <a:schemeClr val="bg1"/>
                </a:solidFill>
              </a:rPr>
            </a:b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Get Support</a:t>
            </a:r>
            <a:br>
              <a:rPr lang="en-GB" sz="3200" dirty="0">
                <a:solidFill>
                  <a:schemeClr val="bg1"/>
                </a:solidFill>
              </a:rPr>
            </a:b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2000" cap="none" dirty="0">
                <a:solidFill>
                  <a:schemeClr val="bg1"/>
                </a:solidFill>
              </a:rPr>
              <a:t>SUBMIT A TICKET:</a:t>
            </a:r>
            <a:br>
              <a:rPr lang="en-GB" sz="1600" cap="none" dirty="0">
                <a:solidFill>
                  <a:schemeClr val="bg1"/>
                </a:solidFill>
              </a:rPr>
            </a:br>
            <a:r>
              <a:rPr lang="en-GB" sz="1600" u="sng" cap="none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https://bath.topdesk.net/tas/public/ssp/content/serviceflow?unid=10effda869b44d45961dd1ce975bf82c</a:t>
            </a:r>
            <a:br>
              <a:rPr lang="en-GB" sz="1600" kern="100" cap="none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1600" dirty="0">
                <a:solidFill>
                  <a:schemeClr val="bg1"/>
                </a:solidFill>
              </a:rPr>
            </a:br>
            <a:r>
              <a:rPr lang="en-GB" sz="2000" dirty="0">
                <a:solidFill>
                  <a:schemeClr val="bg1"/>
                </a:solidFill>
              </a:rPr>
              <a:t>email:</a:t>
            </a:r>
            <a:br>
              <a:rPr lang="en-GB" sz="1600" dirty="0">
                <a:solidFill>
                  <a:schemeClr val="bg1"/>
                </a:solidFill>
              </a:rPr>
            </a:br>
            <a:r>
              <a:rPr lang="en-GB" sz="1600" cap="none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rc-support@bath.ac.uk</a:t>
            </a:r>
            <a:br>
              <a:rPr lang="en-GB" sz="1600" cap="none" dirty="0">
                <a:solidFill>
                  <a:schemeClr val="bg1"/>
                </a:solidFill>
              </a:rPr>
            </a:br>
            <a:br>
              <a:rPr lang="en-GB" sz="1600" cap="none" dirty="0">
                <a:solidFill>
                  <a:schemeClr val="bg1"/>
                </a:solidFill>
              </a:rPr>
            </a:br>
            <a:r>
              <a:rPr lang="en-GB" sz="2000" cap="none" dirty="0">
                <a:solidFill>
                  <a:schemeClr val="bg1"/>
                </a:solidFill>
              </a:rPr>
              <a:t>SUBSCRIBE TO MAILING LIST</a:t>
            </a:r>
            <a:r>
              <a:rPr lang="en-GB" sz="1600" cap="none" dirty="0">
                <a:solidFill>
                  <a:schemeClr val="bg1"/>
                </a:solidFill>
              </a:rPr>
              <a:t> </a:t>
            </a:r>
            <a:r>
              <a:rPr lang="en-GB" sz="1600" u="sng" cap="none" dirty="0">
                <a:solidFill>
                  <a:schemeClr val="bg1"/>
                </a:solidFill>
                <a:effectLst/>
                <a:latin typeface="Avenir Next LT Pro" panose="020B0504020202020204" pitchFamily="34" charset="0"/>
                <a:ea typeface="Aptos" panose="020B0004020202020204" pitchFamily="34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https://forms.office.com/e/rf8rlwbaka</a:t>
            </a:r>
            <a:endParaRPr lang="en-GB" sz="1600" dirty="0">
              <a:solidFill>
                <a:schemeClr val="bg1"/>
              </a:solidFill>
            </a:endParaRP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7284564-B729-98CF-8F9A-CE08157E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Vector background of vibrant colors splashing">
            <a:extLst>
              <a:ext uri="{FF2B5EF4-FFF2-40B4-BE49-F238E27FC236}">
                <a16:creationId xmlns:a16="http://schemas.microsoft.com/office/drawing/2014/main" id="{AB733DE3-F899-AA08-AA43-84345DE1EB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896" r="12992" b="-1"/>
          <a:stretch/>
        </p:blipFill>
        <p:spPr>
          <a:xfrm>
            <a:off x="5524500" y="1"/>
            <a:ext cx="66675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5022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C671D-A52C-C9B5-DEEE-77219CD5B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894302"/>
            <a:ext cx="9922764" cy="129422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to do 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4688A-67F4-8F93-06E5-A81E855F8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1864220"/>
            <a:ext cx="9922764" cy="4449494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Online </a:t>
            </a:r>
            <a:r>
              <a:rPr lang="en-US" b="1" dirty="0">
                <a:solidFill>
                  <a:schemeClr val="bg1"/>
                </a:solidFill>
              </a:rPr>
              <a:t>training material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https://www.bath.ac.uk/corporate-information/training-material-and-courses.bho/</a:t>
            </a:r>
            <a:endParaRPr lang="en-US" dirty="0">
              <a:solidFill>
                <a:schemeClr val="bg1"/>
              </a:solidFill>
            </a:endParaRPr>
          </a:p>
          <a:p>
            <a:pPr lvl="3"/>
            <a:r>
              <a:rPr lang="en-US" dirty="0">
                <a:solidFill>
                  <a:schemeClr val="bg1"/>
                </a:solidFill>
              </a:rPr>
              <a:t>Introduction to nimbus</a:t>
            </a:r>
          </a:p>
          <a:p>
            <a:pPr lvl="3"/>
            <a:r>
              <a:rPr lang="en-US" dirty="0">
                <a:solidFill>
                  <a:schemeClr val="bg1"/>
                </a:solidFill>
              </a:rPr>
              <a:t>Introduction to the Account Management Portal</a:t>
            </a:r>
          </a:p>
          <a:p>
            <a:r>
              <a:rPr lang="en-US" dirty="0">
                <a:solidFill>
                  <a:schemeClr val="bg1"/>
                </a:solidFill>
              </a:rPr>
              <a:t>In-person training by Research Computing Team (coming soon)</a:t>
            </a:r>
          </a:p>
          <a:p>
            <a:r>
              <a:rPr lang="en-US" dirty="0">
                <a:solidFill>
                  <a:schemeClr val="bg1"/>
                </a:solidFill>
              </a:rPr>
              <a:t>Request </a:t>
            </a:r>
            <a:r>
              <a:rPr lang="en-US" b="1" dirty="0">
                <a:solidFill>
                  <a:schemeClr val="bg1"/>
                </a:solidFill>
              </a:rPr>
              <a:t>access</a:t>
            </a:r>
          </a:p>
          <a:p>
            <a:pPr lvl="1"/>
            <a:r>
              <a:rPr lang="en-GB" b="0" i="0" u="none" strike="noStrike" dirty="0">
                <a:solidFill>
                  <a:schemeClr val="bg1"/>
                </a:solidFill>
                <a:effectLst/>
                <a:latin typeface="Helvetica" pitchFamily="2" charset="0"/>
              </a:rPr>
              <a:t> </a:t>
            </a:r>
            <a:r>
              <a:rPr lang="en-GB" b="0" i="0" dirty="0">
                <a:solidFill>
                  <a:schemeClr val="bg1"/>
                </a:solidFill>
                <a:effectLst/>
                <a:latin typeface="Helvetica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https://people.bath.ac.uk/em459/samba_hpc/samba_hpc_access.html</a:t>
            </a:r>
            <a:br>
              <a:rPr lang="en-GB" b="0" i="0" dirty="0">
                <a:solidFill>
                  <a:schemeClr val="bg1"/>
                </a:solidFill>
                <a:effectLst/>
                <a:latin typeface="Helvetica" pitchFamily="2" charset="0"/>
              </a:rPr>
            </a:br>
            <a:r>
              <a:rPr lang="en-GB" b="0" i="0" dirty="0">
                <a:solidFill>
                  <a:schemeClr val="bg1"/>
                </a:solidFill>
                <a:effectLst/>
                <a:latin typeface="Helvetica" pitchFamily="2" charset="0"/>
              </a:rPr>
              <a:t>£350 for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SAMBa</a:t>
            </a:r>
            <a:r>
              <a:rPr lang="en-GB" b="0" i="0" dirty="0">
                <a:solidFill>
                  <a:schemeClr val="bg1"/>
                </a:solidFill>
                <a:effectLst/>
                <a:latin typeface="Helvetica" pitchFamily="2" charset="0"/>
              </a:rPr>
              <a:t> (aligned students) + more if required</a:t>
            </a:r>
          </a:p>
          <a:p>
            <a:pPr lvl="1"/>
            <a:r>
              <a:rPr lang="en-GB" b="0" i="0" u="none" strike="noStrike" dirty="0">
                <a:solidFill>
                  <a:srgbClr val="000000"/>
                </a:solidFill>
                <a:effectLst/>
                <a:latin typeface="Helvetica" pitchFamily="2" charset="0"/>
              </a:rPr>
              <a:t> </a:t>
            </a:r>
            <a:r>
              <a:rPr lang="en-GB" b="0" i="0" dirty="0">
                <a:solidFill>
                  <a:schemeClr val="bg1"/>
                </a:solidFill>
                <a:effectLst/>
                <a:latin typeface="Helvetica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https://forms.gle/Hi4DFJW66VzV6BVz7</a:t>
            </a:r>
            <a:br>
              <a:rPr lang="en-GB" b="0" i="0" dirty="0">
                <a:solidFill>
                  <a:schemeClr val="bg1"/>
                </a:solidFill>
                <a:effectLst/>
                <a:latin typeface="Helvetica" pitchFamily="2" charset="0"/>
              </a:rPr>
            </a:br>
            <a:r>
              <a:rPr lang="en-GB" b="0" i="0" dirty="0">
                <a:solidFill>
                  <a:schemeClr val="bg1"/>
                </a:solidFill>
                <a:effectLst/>
                <a:latin typeface="Helvetica" pitchFamily="2" charset="0"/>
              </a:rPr>
              <a:t>£70 / year from departmental budget + more if required</a:t>
            </a:r>
          </a:p>
          <a:p>
            <a:r>
              <a:rPr lang="en-GB" b="1" dirty="0">
                <a:solidFill>
                  <a:schemeClr val="bg1"/>
                </a:solidFill>
                <a:latin typeface="Helvetica" pitchFamily="2" charset="0"/>
              </a:rPr>
              <a:t>MA40177 </a:t>
            </a:r>
            <a:r>
              <a:rPr lang="en-GB" dirty="0">
                <a:solidFill>
                  <a:schemeClr val="bg1"/>
                </a:solidFill>
                <a:latin typeface="Helvetica" pitchFamily="2" charset="0"/>
              </a:rPr>
              <a:t>(Scientific Computing) in S2</a:t>
            </a:r>
            <a:endParaRPr lang="en-GB" b="0" i="0" dirty="0">
              <a:solidFill>
                <a:schemeClr val="bg1"/>
              </a:solidFill>
              <a:effectLst/>
              <a:latin typeface="Helvetica" pitchFamily="2" charset="0"/>
            </a:endParaRPr>
          </a:p>
          <a:p>
            <a:r>
              <a:rPr lang="en-US" b="1" dirty="0">
                <a:solidFill>
                  <a:schemeClr val="bg1"/>
                </a:solidFill>
              </a:rPr>
              <a:t>Talk to me </a:t>
            </a:r>
            <a:r>
              <a:rPr lang="en-US" dirty="0">
                <a:solidFill>
                  <a:schemeClr val="bg1"/>
                </a:solidFill>
              </a:rPr>
              <a:t>if you are interested in HPC related research</a:t>
            </a:r>
          </a:p>
        </p:txBody>
      </p:sp>
    </p:spTree>
    <p:extLst>
      <p:ext uri="{BB962C8B-B14F-4D97-AF65-F5344CB8AC3E}">
        <p14:creationId xmlns:p14="http://schemas.microsoft.com/office/powerpoint/2010/main" val="1176919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5A2BC-BB98-A530-BBAB-6A69F6CF56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DFF628D-37C6-23E0-40D8-8B6FDBF19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824591-ABFC-AD77-04D3-C0B4D90DDD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850" y="1082016"/>
            <a:ext cx="5124450" cy="3495365"/>
          </a:xfrm>
        </p:spPr>
        <p:txBody>
          <a:bodyPr anchor="t"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Overview of high performance</a:t>
            </a: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computing</a:t>
            </a: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(HPC)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E6C62FC-095B-FC70-4C94-4BFE928D8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Vector background of vibrant colors splashing">
            <a:extLst>
              <a:ext uri="{FF2B5EF4-FFF2-40B4-BE49-F238E27FC236}">
                <a16:creationId xmlns:a16="http://schemas.microsoft.com/office/drawing/2014/main" id="{BD0C46E1-1A37-2083-BD72-3A5BB62107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96" r="12992" b="-1"/>
          <a:stretch/>
        </p:blipFill>
        <p:spPr>
          <a:xfrm>
            <a:off x="5524500" y="1"/>
            <a:ext cx="66675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482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30354-55CB-4CE5-7E55-412977948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933F-6E5C-846C-F3E3-7C06CC65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10703814" cy="129422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PC vs. HPC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1040C-AD6F-BC19-324F-F721A33AB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2162028"/>
            <a:ext cx="9922764" cy="3838722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chemeClr val="bg1"/>
                </a:solidFill>
                <a:effectLst/>
              </a:rPr>
              <a:t>Your PC is your local computing resource, good for small computational tasks. It is flexible, easy to set-up and configure for new tasks, though it has limited computational resources.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7AE561-9FEC-C9A5-759B-3F2AB04B0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735" y="3595985"/>
            <a:ext cx="6223565" cy="275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055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30354-55CB-4CE5-7E55-412977948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933F-6E5C-846C-F3E3-7C06CC65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10703814" cy="129422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What is HPC?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1040C-AD6F-BC19-324F-F721A33AB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630" y="2169664"/>
            <a:ext cx="3548033" cy="419905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 HPC system is typically described as a cluster, as it is made up from a cluster of computers, or compute nodes.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Each individual compute node is typically a lot more powerful than any PC with more memory, and more, faster CPU cores.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4697E2-4C1F-6669-E64D-D5A6DC2DB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247" y="2169664"/>
            <a:ext cx="6522875" cy="318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793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30354-55CB-4CE5-7E55-412977948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933F-6E5C-846C-F3E3-7C06CC65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10703814" cy="129422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Parallelisation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1040C-AD6F-BC19-324F-F721A33AB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630" y="1933576"/>
            <a:ext cx="4295495" cy="4435140"/>
          </a:xfrm>
          <a:ln>
            <a:solidFill>
              <a:schemeClr val="bg1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Processing 1 input file to generate 1 output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On a personal computer this would happen on a single core in the CPU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On a cluster we have access to many cores on a single node, so we can split the analysis of a single file into multiple distinct processes and use many cores to speed up the generation of an output. This is called </a:t>
            </a:r>
            <a:r>
              <a:rPr lang="en-US" b="1" u="sng" dirty="0">
                <a:solidFill>
                  <a:schemeClr val="bg1"/>
                </a:solidFill>
              </a:rPr>
              <a:t>multithreading.</a:t>
            </a:r>
          </a:p>
        </p:txBody>
      </p:sp>
      <p:pic>
        <p:nvPicPr>
          <p:cNvPr id="1026" name="Picture 2" descr="multi">
            <a:extLst>
              <a:ext uri="{FF2B5EF4-FFF2-40B4-BE49-F238E27FC236}">
                <a16:creationId xmlns:a16="http://schemas.microsoft.com/office/drawing/2014/main" id="{3C2BA4FD-5090-4C14-392B-208F3C730C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/>
          <a:stretch/>
        </p:blipFill>
        <p:spPr bwMode="auto">
          <a:xfrm>
            <a:off x="6223396" y="3943349"/>
            <a:ext cx="4724650" cy="242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rial">
            <a:extLst>
              <a:ext uri="{FF2B5EF4-FFF2-40B4-BE49-F238E27FC236}">
                <a16:creationId xmlns:a16="http://schemas.microsoft.com/office/drawing/2014/main" id="{9C793F1F-3764-E4A8-8BC4-EA5F51317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2460" y="927453"/>
            <a:ext cx="586521" cy="2501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9116E44-9202-565F-5084-5D3AD35F712D}"/>
              </a:ext>
            </a:extLst>
          </p:cNvPr>
          <p:cNvCxnSpPr/>
          <p:nvPr/>
        </p:nvCxnSpPr>
        <p:spPr>
          <a:xfrm>
            <a:off x="895630" y="2714625"/>
            <a:ext cx="42954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5D5737F-50EC-5724-2FCA-5D82F402EBBA}"/>
              </a:ext>
            </a:extLst>
          </p:cNvPr>
          <p:cNvCxnSpPr>
            <a:cxnSpLocks/>
          </p:cNvCxnSpPr>
          <p:nvPr/>
        </p:nvCxnSpPr>
        <p:spPr>
          <a:xfrm>
            <a:off x="895630" y="3733800"/>
            <a:ext cx="1129637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113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30354-55CB-4CE5-7E55-412977948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933F-6E5C-846C-F3E3-7C06CC65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10703814" cy="129422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Parallelisation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1040C-AD6F-BC19-324F-F721A33AB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631" y="1933576"/>
            <a:ext cx="3752570" cy="4829174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If we had 3 input files</a:t>
            </a:r>
          </a:p>
          <a:p>
            <a:pPr marL="0" indent="0">
              <a:buNone/>
            </a:pP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On a personal computer this would happen one after the next on a single core in the CPU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On a cluster we can make each input run on a separate core, so all 3 files run simultaneously, or better we can multithread each process and run them on a separate set of 8 cores. This is considered true </a:t>
            </a:r>
            <a:r>
              <a:rPr lang="en-US" b="1" u="sng" dirty="0" err="1">
                <a:solidFill>
                  <a:schemeClr val="bg1"/>
                </a:solidFill>
              </a:rPr>
              <a:t>parallelisation</a:t>
            </a:r>
            <a:endParaRPr lang="en-US" b="1" u="sng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b="1" u="sng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9116E44-9202-565F-5084-5D3AD35F712D}"/>
              </a:ext>
            </a:extLst>
          </p:cNvPr>
          <p:cNvCxnSpPr>
            <a:cxnSpLocks/>
          </p:cNvCxnSpPr>
          <p:nvPr/>
        </p:nvCxnSpPr>
        <p:spPr>
          <a:xfrm>
            <a:off x="895630" y="2590800"/>
            <a:ext cx="37525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5D5737F-50EC-5724-2FCA-5D82F402EBBA}"/>
              </a:ext>
            </a:extLst>
          </p:cNvPr>
          <p:cNvCxnSpPr>
            <a:cxnSpLocks/>
          </p:cNvCxnSpPr>
          <p:nvPr/>
        </p:nvCxnSpPr>
        <p:spPr>
          <a:xfrm>
            <a:off x="895630" y="3952875"/>
            <a:ext cx="37525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multi">
            <a:extLst>
              <a:ext uri="{FF2B5EF4-FFF2-40B4-BE49-F238E27FC236}">
                <a16:creationId xmlns:a16="http://schemas.microsoft.com/office/drawing/2014/main" id="{4E34592C-FBE6-21B2-A98F-2CE79E36FD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53"/>
          <a:stretch/>
        </p:blipFill>
        <p:spPr bwMode="auto">
          <a:xfrm>
            <a:off x="4891088" y="3305761"/>
            <a:ext cx="7215187" cy="1294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1105B0-987E-A9E2-2C73-A01F163C185A}"/>
              </a:ext>
            </a:extLst>
          </p:cNvPr>
          <p:cNvSpPr txBox="1"/>
          <p:nvPr/>
        </p:nvSpPr>
        <p:spPr>
          <a:xfrm>
            <a:off x="6924675" y="4844534"/>
            <a:ext cx="4972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Multithreaded and Parallel</a:t>
            </a:r>
          </a:p>
        </p:txBody>
      </p:sp>
    </p:spTree>
    <p:extLst>
      <p:ext uri="{BB962C8B-B14F-4D97-AF65-F5344CB8AC3E}">
        <p14:creationId xmlns:p14="http://schemas.microsoft.com/office/powerpoint/2010/main" val="503995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30354-55CB-4CE5-7E55-412977948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933F-6E5C-846C-F3E3-7C06CC65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236" y="836245"/>
            <a:ext cx="10703814" cy="129422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What is Nimbus?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1040C-AD6F-BC19-324F-F721A33AB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1765300"/>
            <a:ext cx="9922764" cy="45212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en-GB" sz="2000" b="1" kern="100" dirty="0">
                <a:solidFill>
                  <a:schemeClr val="bg1">
                    <a:alpha val="8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Bath’s Cloud Based Supercomputer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Hosted in Microsoft Azure Cloud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Regularly updated hardware</a:t>
            </a:r>
            <a:endParaRPr lang="en-GB" sz="1400" kern="100" dirty="0">
              <a:solidFill>
                <a:schemeClr val="bg1">
                  <a:alpha val="8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Scalable to meet computational needs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Large diversity o</a:t>
            </a: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f processors optimised for research needs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PAYG or significantly cheaper spot compute services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Bespoke Research Computing Account Management Portal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https://rcam.bath.ac.uk/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Cost Calculator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https://cost-calc.hpc.bath.ac.uk/calculation/64fb2b2a1b085be79aee7218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Open </a:t>
            </a: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 Demand portal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GB" sz="1400" kern="100" dirty="0">
                <a:solidFill>
                  <a:schemeClr val="bg1">
                    <a:alpha val="8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https://ood.hpc.bath.ac.uk/</a:t>
            </a:r>
          </a:p>
        </p:txBody>
      </p:sp>
      <p:pic>
        <p:nvPicPr>
          <p:cNvPr id="3074" name="Picture 2" descr="High resolution HDRI panoramic view of a server data room centre. 360 panorama reflection mapping of a computer storage system interior. 3D rendering">
            <a:extLst>
              <a:ext uri="{FF2B5EF4-FFF2-40B4-BE49-F238E27FC236}">
                <a16:creationId xmlns:a16="http://schemas.microsoft.com/office/drawing/2014/main" id="{40B5C7AE-12F6-A734-0FEA-638BCB686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5925" y="1803229"/>
            <a:ext cx="5198754" cy="292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6933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E4ECE-969D-7E87-5516-CEE6148233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ADF6C830-57A5-301A-9CCC-F781A684B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45E23-6982-8AF5-59B2-61760DA69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516" y="1076635"/>
            <a:ext cx="3930256" cy="3495365"/>
          </a:xfrm>
        </p:spPr>
        <p:txBody>
          <a:bodyPr anchor="t">
            <a:normAutofit/>
          </a:bodyPr>
          <a:lstStyle/>
          <a:p>
            <a:r>
              <a:rPr lang="en-GB" sz="4800" dirty="0" err="1">
                <a:solidFill>
                  <a:schemeClr val="bg1"/>
                </a:solidFill>
              </a:rPr>
              <a:t>coMPUTE</a:t>
            </a:r>
            <a:r>
              <a:rPr lang="en-GB" sz="4800" dirty="0">
                <a:solidFill>
                  <a:schemeClr val="bg1"/>
                </a:solidFill>
              </a:rPr>
              <a:t> OPTIONS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B2F372C-7D31-C05F-2D28-CB3F88B94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Vector background of vibrant colors splashing">
            <a:extLst>
              <a:ext uri="{FF2B5EF4-FFF2-40B4-BE49-F238E27FC236}">
                <a16:creationId xmlns:a16="http://schemas.microsoft.com/office/drawing/2014/main" id="{41825F72-B118-81D4-6611-E411C531EC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96" r="12992" b="-1"/>
          <a:stretch/>
        </p:blipFill>
        <p:spPr>
          <a:xfrm>
            <a:off x="5524500" y="1"/>
            <a:ext cx="66675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098530"/>
      </p:ext>
    </p:extLst>
  </p:cSld>
  <p:clrMapOvr>
    <a:masterClrMapping/>
  </p:clrMapOvr>
</p:sld>
</file>

<file path=ppt/theme/theme1.xml><?xml version="1.0" encoding="utf-8"?>
<a:theme xmlns:a="http://schemas.openxmlformats.org/drawingml/2006/main" name="BjornVTI">
  <a:themeElements>
    <a:clrScheme name="Bjorn">
      <a:dk1>
        <a:sysClr val="windowText" lastClr="000000"/>
      </a:dk1>
      <a:lt1>
        <a:sysClr val="window" lastClr="FFFFFF"/>
      </a:lt1>
      <a:dk2>
        <a:srgbClr val="252747"/>
      </a:dk2>
      <a:lt2>
        <a:srgbClr val="ECE4E9"/>
      </a:lt2>
      <a:accent1>
        <a:srgbClr val="736EB6"/>
      </a:accent1>
      <a:accent2>
        <a:srgbClr val="AB5991"/>
      </a:accent2>
      <a:accent3>
        <a:srgbClr val="AC9F39"/>
      </a:accent3>
      <a:accent4>
        <a:srgbClr val="756029"/>
      </a:accent4>
      <a:accent5>
        <a:srgbClr val="E87850"/>
      </a:accent5>
      <a:accent6>
        <a:srgbClr val="C6922A"/>
      </a:accent6>
      <a:hlink>
        <a:srgbClr val="736EB6"/>
      </a:hlink>
      <a:folHlink>
        <a:srgbClr val="AB5991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docMetadata/LabelInfo.xml><?xml version="1.0" encoding="utf-8"?>
<clbl:labelList xmlns:clbl="http://schemas.microsoft.com/office/2020/mipLabelMetadata">
  <clbl:label id="{377e3d22-4ea1-422d-b0ad-8fcc89406b9e}" enabled="0" method="" siteId="{377e3d22-4ea1-422d-b0ad-8fcc89406b9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1597</TotalTime>
  <Words>1331</Words>
  <Application>Microsoft Macintosh PowerPoint</Application>
  <PresentationFormat>Widescreen</PresentationFormat>
  <Paragraphs>127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Arial</vt:lpstr>
      <vt:lpstr>Avenir Next LT Pro</vt:lpstr>
      <vt:lpstr>Calibri</vt:lpstr>
      <vt:lpstr>Consolas</vt:lpstr>
      <vt:lpstr>Courier New</vt:lpstr>
      <vt:lpstr>Helvetica</vt:lpstr>
      <vt:lpstr>Neue Haas Grotesk Text Pro</vt:lpstr>
      <vt:lpstr>Verdana</vt:lpstr>
      <vt:lpstr>BjornVTI</vt:lpstr>
      <vt:lpstr>Getting started with HPC</vt:lpstr>
      <vt:lpstr>Introduction to nimbus</vt:lpstr>
      <vt:lpstr>Overview of high performance computing (HPC)</vt:lpstr>
      <vt:lpstr>PC vs. HPC</vt:lpstr>
      <vt:lpstr>What is HPC? </vt:lpstr>
      <vt:lpstr>Parallelisation</vt:lpstr>
      <vt:lpstr>Parallelisation</vt:lpstr>
      <vt:lpstr>What is Nimbus? </vt:lpstr>
      <vt:lpstr>coMPUTE OPTIONS</vt:lpstr>
      <vt:lpstr>Compute Instances Available</vt:lpstr>
      <vt:lpstr>Cost estimator</vt:lpstr>
      <vt:lpstr>Software Available</vt:lpstr>
      <vt:lpstr>Accessing nimbus</vt:lpstr>
      <vt:lpstr>Nimbus HPC Shell Access</vt:lpstr>
      <vt:lpstr>Nimbus File Systems</vt:lpstr>
      <vt:lpstr>Submitting Jobs to the Cluster</vt:lpstr>
      <vt:lpstr>SLURM</vt:lpstr>
      <vt:lpstr>SLURM</vt:lpstr>
      <vt:lpstr>SLURM script directives</vt:lpstr>
      <vt:lpstr>SLURM scripts</vt:lpstr>
      <vt:lpstr>Submitting jobs to Nimbus</vt:lpstr>
      <vt:lpstr>Overview of HPC Funding,  Agresso and the RCAM Portal</vt:lpstr>
      <vt:lpstr>RCAM Portal</vt:lpstr>
      <vt:lpstr>Resource Allocations</vt:lpstr>
      <vt:lpstr>Resource Allocations</vt:lpstr>
      <vt:lpstr>Checking funds associated with accounts </vt:lpstr>
      <vt:lpstr>Checking transactions</vt:lpstr>
      <vt:lpstr>Q&amp;A   Get Support  SUBMIT A TICKET: https://bath.topdesk.net/tas/public/ssp/content/serviceflow?unid=10effda869b44d45961dd1ce975bf82c  email: rc-support@bath.ac.uk  SUBSCRIBE TO MAILING LIST https://forms.office.com/e/rf8rlwbaka</vt:lpstr>
      <vt:lpstr>What to do next</vt:lpstr>
    </vt:vector>
  </TitlesOfParts>
  <Company>University of Bath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Georgie Wellock</dc:creator>
  <cp:lastModifiedBy>Eike Mueller</cp:lastModifiedBy>
  <cp:revision>5</cp:revision>
  <dcterms:created xsi:type="dcterms:W3CDTF">2024-02-29T14:03:10Z</dcterms:created>
  <dcterms:modified xsi:type="dcterms:W3CDTF">2024-10-25T07:18:35Z</dcterms:modified>
</cp:coreProperties>
</file>

<file path=docProps/thumbnail.jpeg>
</file>